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1"/>
  </p:notesMasterIdLst>
  <p:sldIdLst>
    <p:sldId id="256" r:id="rId2"/>
    <p:sldId id="259" r:id="rId3"/>
    <p:sldId id="258" r:id="rId4"/>
    <p:sldId id="260" r:id="rId5"/>
    <p:sldId id="261" r:id="rId6"/>
    <p:sldId id="263" r:id="rId7"/>
    <p:sldId id="257" r:id="rId8"/>
    <p:sldId id="262"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550" autoAdjust="0"/>
  </p:normalViewPr>
  <p:slideViewPr>
    <p:cSldViewPr>
      <p:cViewPr>
        <p:scale>
          <a:sx n="94" d="100"/>
          <a:sy n="94" d="100"/>
        </p:scale>
        <p:origin x="-2124" y="-10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B2CDD2-4B24-43D1-8AA3-69350A09B8AF}" type="datetimeFigureOut">
              <a:rPr lang="en-US" smtClean="0"/>
              <a:pPr/>
              <a:t>3/30/2011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6CA391-1F3A-44CD-9F1E-2A20B91F342A}" type="slidenum">
              <a:rPr lang="en-US" smtClean="0"/>
              <a:pPr/>
              <a:t>‹#›</a:t>
            </a:fld>
            <a:endParaRPr lang="en-US" dirty="0"/>
          </a:p>
        </p:txBody>
      </p:sp>
    </p:spTree>
    <p:extLst>
      <p:ext uri="{BB962C8B-B14F-4D97-AF65-F5344CB8AC3E}">
        <p14:creationId xmlns:p14="http://schemas.microsoft.com/office/powerpoint/2010/main" val="2847373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ikis.ala.org/sisterlibraries/images/e/e4/Sister_library_brochure_in_Arabic.doc" TargetMode="External"/><Relationship Id="rId13" Type="http://schemas.openxmlformats.org/officeDocument/2006/relationships/hyperlink" Target="http://wikis.ala.org/sisterlibraries/index.php/2010_ALA_Annual_Program" TargetMode="External"/><Relationship Id="rId18" Type="http://schemas.openxmlformats.org/officeDocument/2006/relationships/hyperlink" Target="http://wikis.ala.org/sisterlibraries/index.php/The_Directory" TargetMode="External"/><Relationship Id="rId3" Type="http://schemas.openxmlformats.org/officeDocument/2006/relationships/hyperlink" Target="http://wikis.ala.org/sisterlibraries/index.php?title=Main_Page&amp;redirect=no" TargetMode="External"/><Relationship Id="rId7" Type="http://schemas.openxmlformats.org/officeDocument/2006/relationships/hyperlink" Target="http://wikis.ala.org/sisterlibraries/images/7/78/Sister_Library_Brochure_June2008.doc" TargetMode="External"/><Relationship Id="rId12" Type="http://schemas.openxmlformats.org/officeDocument/2006/relationships/hyperlink" Target="http://wikis.ala.org/sisterlibraries/images/4/49/Sister_Library_Brochure_Chinese-simplify.doc" TargetMode="External"/><Relationship Id="rId17" Type="http://schemas.openxmlformats.org/officeDocument/2006/relationships/hyperlink" Target="http://wikis.ala.org/sisterlibraries/index.php/How_to_find_a_Sister_Library" TargetMode="External"/><Relationship Id="rId2" Type="http://schemas.openxmlformats.org/officeDocument/2006/relationships/slide" Target="../slides/slide5.xml"/><Relationship Id="rId16" Type="http://schemas.openxmlformats.org/officeDocument/2006/relationships/hyperlink" Target="http://wikis.ala.org/sisterlibraries/index.php/Advance_Planning" TargetMode="External"/><Relationship Id="rId20" Type="http://schemas.openxmlformats.org/officeDocument/2006/relationships/hyperlink" Target="http://wikis.ala.org/sisterlibraries/index.php/Category:All_Listings" TargetMode="External"/><Relationship Id="rId1" Type="http://schemas.openxmlformats.org/officeDocument/2006/relationships/notesMaster" Target="../notesMasters/notesMaster1.xml"/><Relationship Id="rId6" Type="http://schemas.openxmlformats.org/officeDocument/2006/relationships/hyperlink" Target="http://www.ala.org/" TargetMode="External"/><Relationship Id="rId11" Type="http://schemas.openxmlformats.org/officeDocument/2006/relationships/hyperlink" Target="http://wikis.ala.org/sisterlibraries/images/2/2e/Sister_Library_Brochure_Chinese.doc" TargetMode="External"/><Relationship Id="rId5" Type="http://schemas.openxmlformats.org/officeDocument/2006/relationships/hyperlink" Target="#searchInput"/><Relationship Id="rId15" Type="http://schemas.openxmlformats.org/officeDocument/2006/relationships/hyperlink" Target="http://wikis.ala.org/sisterlibraries/index.php/Why_become_a_Sister_Library" TargetMode="External"/><Relationship Id="rId10" Type="http://schemas.openxmlformats.org/officeDocument/2006/relationships/hyperlink" Target="http://wikis.ala.org/sisterlibraries/images/0/0a/Sister_Library_Brochure_in_Ukrainian.doc" TargetMode="External"/><Relationship Id="rId19" Type="http://schemas.openxmlformats.org/officeDocument/2006/relationships/hyperlink" Target="http://wikis.ala.org/sisterlibraries/index.php/Category:New_Additions" TargetMode="External"/><Relationship Id="rId4" Type="http://schemas.openxmlformats.org/officeDocument/2006/relationships/hyperlink" Target="#column-one"/><Relationship Id="rId9" Type="http://schemas.openxmlformats.org/officeDocument/2006/relationships/hyperlink" Target="http://wikis.ala.org/sisterlibraries/images/2/25/Sister_Library_Brochure_in_Russian.doc" TargetMode="External"/><Relationship Id="rId14" Type="http://schemas.openxmlformats.org/officeDocument/2006/relationships/hyperlink" Target="http://wikis.ala.org/sisterlibraries/index.php/Category:Success_Stories"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It</a:t>
            </a:r>
            <a:r>
              <a:rPr lang="en-US" baseline="0" dirty="0" smtClean="0"/>
              <a:t> was June, 2006 and I was visiting the Athens Municipal Library in Greece. In a conversation with the Library Director and other municipal officials, I was asked, “How could we find a Sister Library? Our library usage is growing, and we could really benefit from the experience of a library in the United States.” </a:t>
            </a:r>
          </a:p>
          <a:p>
            <a:endParaRPr lang="en-US" baseline="0" dirty="0" smtClean="0"/>
          </a:p>
          <a:p>
            <a:r>
              <a:rPr lang="en-US" baseline="0" dirty="0" smtClean="0"/>
              <a:t>This was a question I had answered many times as President-Elect and President of ALA, during my travels internationally to represent ALA. I gave my usual answer to the municipal official in Athens, noting that ALA has a Sister Libraries program, and they would be happy to work with Athens to identify a sister library in the U.S. (particularly if it involved any travel to Greece!) Even though I was proud of what ALA had accomplished with the Sister Libraries program, I knew that the program needed additional resources in order to build on its earlier success and truly reach the many libraries internationally that were looking for a sister libraries relationship with U.S. libraries.</a:t>
            </a:r>
          </a:p>
        </p:txBody>
      </p:sp>
      <p:sp>
        <p:nvSpPr>
          <p:cNvPr id="4" name="Slide Number Placeholder 3"/>
          <p:cNvSpPr>
            <a:spLocks noGrp="1"/>
          </p:cNvSpPr>
          <p:nvPr>
            <p:ph type="sldNum" sz="quarter" idx="10"/>
          </p:nvPr>
        </p:nvSpPr>
        <p:spPr/>
        <p:txBody>
          <a:bodyPr/>
          <a:lstStyle/>
          <a:p>
            <a:fld id="{496CA391-1F3A-44CD-9F1E-2A20B91F342A}"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I</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provided $5,000 which was used to update the sister library brochures in English and Spanish.  Until then we were still using the initial brochures created under Sarah Long which were old and out of date.  I've attached the Spanish brochure as an example.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The remaining funds were used to fund research on the American Corners and their possible connections with U.S. cities.  So this information is now on the main page of the Sister Libraries Wiki under </a:t>
            </a:r>
            <a:r>
              <a:rPr lang="en-US" b="1" dirty="0" smtClean="0"/>
              <a:t>Cities with American Corners, US-based populations and US Libraries.</a:t>
            </a:r>
            <a:r>
              <a:rPr lang="en-US" dirty="0" smtClean="0"/>
              <a:t/>
            </a:r>
            <a:br>
              <a:rPr lang="en-US" dirty="0" smtClean="0"/>
            </a:br>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496CA391-1F3A-44CD-9F1E-2A20B91F342A}" type="slidenum">
              <a:rPr lang="en-US" smtClean="0"/>
              <a:pPr/>
              <a:t>3</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the Sister</a:t>
            </a:r>
            <a:r>
              <a:rPr lang="en-US" baseline="0" dirty="0" smtClean="0"/>
              <a:t> Libraries brochure--</a:t>
            </a:r>
            <a:endParaRPr lang="en-US" dirty="0"/>
          </a:p>
        </p:txBody>
      </p:sp>
      <p:sp>
        <p:nvSpPr>
          <p:cNvPr id="4" name="Slide Number Placeholder 3"/>
          <p:cNvSpPr>
            <a:spLocks noGrp="1"/>
          </p:cNvSpPr>
          <p:nvPr>
            <p:ph type="sldNum" sz="quarter" idx="10"/>
          </p:nvPr>
        </p:nvSpPr>
        <p:spPr/>
        <p:txBody>
          <a:bodyPr/>
          <a:lstStyle/>
          <a:p>
            <a:fld id="{496CA391-1F3A-44CD-9F1E-2A20B91F342A}"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b="1" dirty="0" smtClean="0"/>
              <a:t>ALA / IRRT Sister Library Initiative</a:t>
            </a:r>
          </a:p>
          <a:p>
            <a:r>
              <a:rPr lang="en-US" b="1" dirty="0" smtClean="0"/>
              <a:t>From Sister Libraries</a:t>
            </a:r>
          </a:p>
          <a:p>
            <a:r>
              <a:rPr lang="en-US" dirty="0" smtClean="0"/>
              <a:t>(Redirected from </a:t>
            </a:r>
            <a:r>
              <a:rPr lang="en-US" dirty="0" smtClean="0">
                <a:hlinkClick r:id="rId3" action="ppaction://hlinkfile" tooltip="Main Page"/>
              </a:rPr>
              <a:t>Main Page</a:t>
            </a:r>
            <a:r>
              <a:rPr lang="en-US" dirty="0" smtClean="0"/>
              <a:t>)</a:t>
            </a:r>
          </a:p>
          <a:p>
            <a:r>
              <a:rPr lang="en-US" dirty="0" smtClean="0"/>
              <a:t>Jump to: </a:t>
            </a:r>
            <a:r>
              <a:rPr lang="en-US" dirty="0" smtClean="0">
                <a:hlinkClick r:id="rId4" action="ppaction://hlinkfile"/>
              </a:rPr>
              <a:t>navigation</a:t>
            </a:r>
            <a:r>
              <a:rPr lang="en-US" dirty="0" smtClean="0"/>
              <a:t>, </a:t>
            </a:r>
            <a:r>
              <a:rPr lang="en-US" dirty="0" smtClean="0">
                <a:hlinkClick r:id="rId5" action="ppaction://hlinkfile"/>
              </a:rPr>
              <a:t>search</a:t>
            </a:r>
            <a:endParaRPr lang="en-US" dirty="0" smtClean="0"/>
          </a:p>
          <a:p>
            <a:r>
              <a:rPr lang="en-US" dirty="0" smtClean="0"/>
              <a:t>To promote the concept of a global community of libraries, the </a:t>
            </a:r>
            <a:r>
              <a:rPr lang="en-US" dirty="0" smtClean="0">
                <a:hlinkClick r:id="rId6" tooltip="http://www.ala.org"/>
              </a:rPr>
              <a:t>American Library Association</a:t>
            </a:r>
            <a:r>
              <a:rPr lang="en-US" dirty="0" smtClean="0"/>
              <a:t> (ALA) is encouraging U.S. libraries to form partnerships with libraries in other countries. Participants in the ALA Sister Library Initiative should choose the level of involvement with their Sister Library based upon the mutual needs of the libraries. Sister Libraries should make commitments at levels that are comfortable for both participants. Some partnerships will be informal, while others may involve formal contracts and ceremonies. The links below will provide ideas and resources to help you arrange this type of partnership. </a:t>
            </a:r>
            <a:br>
              <a:rPr lang="en-US" dirty="0" smtClean="0"/>
            </a:br>
            <a:r>
              <a:rPr lang="en-US" dirty="0" smtClean="0"/>
              <a:t/>
            </a:r>
            <a:br>
              <a:rPr lang="en-US" dirty="0" smtClean="0"/>
            </a:br>
            <a:r>
              <a:rPr lang="en-US" b="1" dirty="0" smtClean="0"/>
              <a:t>Sister Library Brochure</a:t>
            </a:r>
            <a:r>
              <a:rPr lang="en-US" dirty="0" smtClean="0"/>
              <a:t/>
            </a:r>
            <a:br>
              <a:rPr lang="en-US" dirty="0" smtClean="0"/>
            </a:br>
            <a:r>
              <a:rPr lang="en-US" dirty="0" smtClean="0"/>
              <a:t>Contains helpful tips and an overview of the Sister Library program.</a:t>
            </a:r>
            <a:br>
              <a:rPr lang="en-US" dirty="0" smtClean="0"/>
            </a:br>
            <a:r>
              <a:rPr lang="en-US" b="1" dirty="0" smtClean="0">
                <a:hlinkClick r:id="rId7" tooltip="http://wikis.ala.org/sisterlibraries/images/7/78/Sister_Library_Brochure_June2008.doc"/>
              </a:rPr>
              <a:t>Sister Library Brochure</a:t>
            </a:r>
            <a:r>
              <a:rPr lang="en-US" dirty="0" smtClean="0"/>
              <a:t/>
            </a:r>
            <a:br>
              <a:rPr lang="en-US" dirty="0" smtClean="0"/>
            </a:br>
            <a:endParaRPr lang="en-US" dirty="0" smtClean="0"/>
          </a:p>
          <a:p>
            <a:r>
              <a:rPr lang="en-US" b="1" dirty="0" smtClean="0">
                <a:hlinkClick r:id="rId8" tooltip="http://wikis.ala.org/sisterlibraries/images/e/e4/Sister_library_brochure_in_Arabic.doc"/>
              </a:rPr>
              <a:t>Sister Library Brochure in Arabic (</a:t>
            </a:r>
            <a:r>
              <a:rPr lang="ar-AE" b="1" dirty="0" smtClean="0">
                <a:hlinkClick r:id="rId8" tooltip="http://wikis.ala.org/sisterlibraries/images/e/e4/Sister_library_brochure_in_Arabic.doc"/>
              </a:rPr>
              <a:t>بالعربية)</a:t>
            </a:r>
            <a:r>
              <a:rPr lang="ar-AE" dirty="0" smtClean="0"/>
              <a:t/>
            </a:r>
            <a:br>
              <a:rPr lang="ar-AE" dirty="0" smtClean="0"/>
            </a:br>
            <a:endParaRPr lang="ar-AE" dirty="0" smtClean="0"/>
          </a:p>
          <a:p>
            <a:r>
              <a:rPr lang="en-US" b="1" dirty="0" smtClean="0">
                <a:hlinkClick r:id="rId9" tooltip="http://wikis.ala.org/sisterlibraries/images/2/25/Sister_Library_Brochure_in_Russian.doc"/>
              </a:rPr>
              <a:t>Sister Library Brochure in Russian (</a:t>
            </a:r>
            <a:r>
              <a:rPr lang="az-Cyrl-AZ" b="1" dirty="0" smtClean="0">
                <a:hlinkClick r:id="rId9" tooltip="http://wikis.ala.org/sisterlibraries/images/2/25/Sister_Library_Brochure_in_Russian.doc"/>
              </a:rPr>
              <a:t>Русский)</a:t>
            </a:r>
            <a:r>
              <a:rPr lang="az-Cyrl-AZ" dirty="0" smtClean="0"/>
              <a:t/>
            </a:r>
            <a:br>
              <a:rPr lang="az-Cyrl-AZ" dirty="0" smtClean="0"/>
            </a:br>
            <a:endParaRPr lang="az-Cyrl-AZ" dirty="0" smtClean="0"/>
          </a:p>
          <a:p>
            <a:r>
              <a:rPr lang="en-US" b="1" dirty="0" smtClean="0">
                <a:hlinkClick r:id="rId10" tooltip="http://wikis.ala.org/sisterlibraries/images/0/0a/Sister_Library_Brochure_in_Ukrainian.doc"/>
              </a:rPr>
              <a:t>Sister Library Brochure in Ukrainian (</a:t>
            </a:r>
            <a:r>
              <a:rPr lang="az-Cyrl-AZ" b="1" dirty="0" smtClean="0">
                <a:hlinkClick r:id="rId10" tooltip="http://wikis.ala.org/sisterlibraries/images/0/0a/Sister_Library_Brochure_in_Ukrainian.doc"/>
              </a:rPr>
              <a:t>Українська)</a:t>
            </a:r>
            <a:r>
              <a:rPr lang="az-Cyrl-AZ" dirty="0" smtClean="0"/>
              <a:t/>
            </a:r>
            <a:br>
              <a:rPr lang="az-Cyrl-AZ" dirty="0" smtClean="0"/>
            </a:br>
            <a:endParaRPr lang="az-Cyrl-AZ" dirty="0" smtClean="0"/>
          </a:p>
          <a:p>
            <a:r>
              <a:rPr lang="en-US" b="1" dirty="0" smtClean="0">
                <a:hlinkClick r:id="rId11" tooltip="http://wikis.ala.org/sisterlibraries/images/2/2e/Sister_Library_Brochure_Chinese.doc"/>
              </a:rPr>
              <a:t>Sister Library Brochure in Traditional Chinese (</a:t>
            </a:r>
            <a:r>
              <a:rPr lang="ja-JP" altLang="en-US" b="1" smtClean="0">
                <a:hlinkClick r:id="rId11" tooltip="http://wikis.ala.org/sisterlibraries/images/2/2e/Sister_Library_Brochure_Chinese.doc"/>
              </a:rPr>
              <a:t>繁體中文</a:t>
            </a:r>
            <a:r>
              <a:rPr lang="en-US" altLang="ja-JP" b="1" dirty="0" smtClean="0">
                <a:hlinkClick r:id="rId11" tooltip="http://wikis.ala.org/sisterlibraries/images/2/2e/Sister_Library_Brochure_Chinese.doc"/>
              </a:rPr>
              <a:t>)</a:t>
            </a:r>
            <a:r>
              <a:rPr lang="ja-JP" altLang="en-US" smtClean="0"/>
              <a:t/>
            </a:r>
            <a:br>
              <a:rPr lang="ja-JP" altLang="en-US" smtClean="0"/>
            </a:br>
            <a:endParaRPr lang="ja-JP" altLang="en-US" smtClean="0"/>
          </a:p>
          <a:p>
            <a:r>
              <a:rPr lang="en-US" b="1" dirty="0" smtClean="0">
                <a:hlinkClick r:id="rId12" tooltip="http://wikis.ala.org/sisterlibraries/images/4/49/Sister_Library_Brochure_Chinese-simplify.doc"/>
              </a:rPr>
              <a:t>Sister Library Brochure in Simplified Chinese (</a:t>
            </a:r>
            <a:r>
              <a:rPr lang="ja-JP" altLang="en-US" b="1" smtClean="0">
                <a:hlinkClick r:id="rId12" tooltip="http://wikis.ala.org/sisterlibraries/images/4/49/Sister_Library_Brochure_Chinese-simplify.doc"/>
              </a:rPr>
              <a:t>简体中文</a:t>
            </a:r>
            <a:r>
              <a:rPr lang="en-US" altLang="ja-JP" b="1" dirty="0" smtClean="0">
                <a:hlinkClick r:id="rId12" tooltip="http://wikis.ala.org/sisterlibraries/images/4/49/Sister_Library_Brochure_Chinese-simplify.doc"/>
              </a:rPr>
              <a:t>)</a:t>
            </a:r>
            <a:r>
              <a:rPr lang="ja-JP" altLang="en-US" smtClean="0"/>
              <a:t/>
            </a:r>
            <a:br>
              <a:rPr lang="ja-JP" altLang="en-US" smtClean="0"/>
            </a:br>
            <a:endParaRPr lang="ja-JP" altLang="en-US" smtClean="0"/>
          </a:p>
          <a:p>
            <a:r>
              <a:rPr lang="en-US" b="1" dirty="0" smtClean="0"/>
              <a:t>View our </a:t>
            </a:r>
            <a:r>
              <a:rPr lang="en-US" b="1" dirty="0" smtClean="0">
                <a:hlinkClick r:id="rId13" action="ppaction://hlinkfile" tooltip="2010 ALA Annual Program"/>
              </a:rPr>
              <a:t>2010 ALA Annual Program</a:t>
            </a:r>
            <a:r>
              <a:rPr lang="en-US" dirty="0" smtClean="0"/>
              <a:t> </a:t>
            </a:r>
          </a:p>
          <a:p>
            <a:r>
              <a:rPr lang="en-US" b="1" dirty="0" smtClean="0"/>
              <a:t>Wondering what it's like to be in a Sister Library partnership?</a:t>
            </a:r>
            <a:r>
              <a:rPr lang="en-US" dirty="0" smtClean="0"/>
              <a:t> </a:t>
            </a:r>
          </a:p>
          <a:p>
            <a:r>
              <a:rPr lang="en-US" dirty="0" smtClean="0"/>
              <a:t>Check out our </a:t>
            </a:r>
            <a:r>
              <a:rPr lang="en-US" dirty="0" smtClean="0">
                <a:hlinkClick r:id="rId14" action="ppaction://hlinkfile" tooltip="Category:Success Stories"/>
              </a:rPr>
              <a:t>success stories</a:t>
            </a:r>
            <a:r>
              <a:rPr lang="en-US" dirty="0" smtClean="0"/>
              <a:t>. </a:t>
            </a:r>
          </a:p>
          <a:p>
            <a:r>
              <a:rPr lang="en-US" dirty="0" smtClean="0"/>
              <a:t>Take a look at a few reasons </a:t>
            </a:r>
            <a:r>
              <a:rPr lang="en-US" dirty="0" smtClean="0">
                <a:hlinkClick r:id="rId15" action="ppaction://hlinkfile" tooltip="Why become a Sister Library"/>
              </a:rPr>
              <a:t>why you might want to become a Sister Library</a:t>
            </a:r>
            <a:r>
              <a:rPr lang="en-US" dirty="0" smtClean="0"/>
              <a:t>. </a:t>
            </a:r>
          </a:p>
          <a:p>
            <a:r>
              <a:rPr lang="en-US" b="1" dirty="0" smtClean="0"/>
              <a:t>Ready to get involved?</a:t>
            </a:r>
            <a:r>
              <a:rPr lang="en-US" dirty="0" smtClean="0"/>
              <a:t> </a:t>
            </a:r>
          </a:p>
          <a:p>
            <a:r>
              <a:rPr lang="en-US" dirty="0" smtClean="0"/>
              <a:t>First read over our </a:t>
            </a:r>
            <a:r>
              <a:rPr lang="en-US" dirty="0" smtClean="0">
                <a:hlinkClick r:id="rId16" action="ppaction://hlinkfile" tooltip="Advance Planning"/>
              </a:rPr>
              <a:t>advance planning checklist</a:t>
            </a:r>
            <a:r>
              <a:rPr lang="en-US" dirty="0" smtClean="0"/>
              <a:t> for suggestions of things to consider </a:t>
            </a:r>
            <a:r>
              <a:rPr lang="en-US" b="1" dirty="0" smtClean="0"/>
              <a:t>before</a:t>
            </a:r>
            <a:r>
              <a:rPr lang="en-US" dirty="0" smtClean="0"/>
              <a:t> contacting a potential library. </a:t>
            </a:r>
          </a:p>
          <a:p>
            <a:r>
              <a:rPr lang="en-US" dirty="0" smtClean="0"/>
              <a:t>Then read our suggestions on </a:t>
            </a:r>
            <a:r>
              <a:rPr lang="en-US" dirty="0" smtClean="0">
                <a:hlinkClick r:id="rId17" action="ppaction://hlinkfile" tooltip="How to find a Sister Library"/>
              </a:rPr>
              <a:t>how to find a Sister Library</a:t>
            </a:r>
            <a:r>
              <a:rPr lang="en-US" dirty="0" smtClean="0"/>
              <a:t>. Explains how to use this website to connect with international libraries, and also lists many other excellent opportunities. </a:t>
            </a:r>
          </a:p>
          <a:p>
            <a:r>
              <a:rPr lang="en-US" dirty="0" smtClean="0"/>
              <a:t>Browse </a:t>
            </a:r>
            <a:r>
              <a:rPr lang="en-US" dirty="0" smtClean="0">
                <a:hlinkClick r:id="rId18" action="ppaction://hlinkfile" tooltip="The Directory"/>
              </a:rPr>
              <a:t>The Directory</a:t>
            </a:r>
            <a:r>
              <a:rPr lang="en-US" dirty="0" smtClean="0"/>
              <a:t> of libraries seeking a Sister Library partnership. </a:t>
            </a:r>
          </a:p>
          <a:p>
            <a:r>
              <a:rPr lang="en-US" b="1" dirty="0" smtClean="0">
                <a:hlinkClick r:id="rId19" action="ppaction://hlinkfile" tooltip="Category:New Additions"/>
              </a:rPr>
              <a:t>The newest additions are listed together</a:t>
            </a:r>
            <a:r>
              <a:rPr lang="en-US" dirty="0" smtClean="0"/>
              <a:t>. </a:t>
            </a:r>
          </a:p>
          <a:p>
            <a:r>
              <a:rPr lang="en-US" b="1" dirty="0" smtClean="0">
                <a:hlinkClick r:id="rId20" action="ppaction://hlinkfile" tooltip="Category:All Listings"/>
              </a:rPr>
              <a:t>Browse all listings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496CA391-1F3A-44CD-9F1E-2A20B91F342A}" type="slidenum">
              <a:rPr lang="en-US" smtClean="0"/>
              <a:pPr/>
              <a:t>5</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dirty="0" smtClean="0"/>
              <a:t>First we hosted a librarian from the Biblioteca Benjamin Franklin for one week. Our visiting Mexican librarian observed public service desks, attended meetings, and acquired a small taste of Chicago and American public libraries to share with his colleagues back home. In April 2008 one of us spent one week in Mexico immersed in Mexican culture. She toured rural and city libraries (public, academic, special) in the Guadalajara region and spent several days learning how the unique Biblioteca Benjamin Franklin operates. </a:t>
            </a:r>
          </a:p>
          <a:p>
            <a:r>
              <a:rPr lang="en-US" b="1" dirty="0" smtClean="0"/>
              <a:t>Children’s book exchange:</a:t>
            </a:r>
            <a:r>
              <a:rPr lang="en-US" dirty="0" smtClean="0"/>
              <a:t> We selected Spanish translations of popular &amp; classic American children’s books, labeled them with our library bookplates, and mailed the package to our Sister Library’s tiny children’s section. Our goal was to share a typical American child's experience. </a:t>
            </a:r>
          </a:p>
          <a:p>
            <a:r>
              <a:rPr lang="en-US" b="1" dirty="0" smtClean="0"/>
              <a:t>Children’s artwork exchange: </a:t>
            </a:r>
            <a:r>
              <a:rPr lang="en-US" dirty="0" smtClean="0"/>
              <a:t>We held a Youth Services program where children made collage drawings illustrating themselves and their families. We attached a photo of each child to the art. We then hand-delivered the pictures on our next book-buying trip to Mexico. In exchange, our Sister Library gave us a selection of artwork made by their local children, which we will soon display. We wanted to bring our patrons directly into the Sister Library project and thought children would be the best voices of culture. We hope that ultimately our children and their Mexican peers will learn about each other's lives and culture.</a:t>
            </a:r>
          </a:p>
          <a:p>
            <a:endParaRPr lang="en-US" dirty="0" smtClean="0"/>
          </a:p>
          <a:p>
            <a:r>
              <a:rPr lang="en-US" dirty="0" smtClean="0"/>
              <a:t>The relationship between Appalachian State University (Boone, N.C.) and la Biblioteca Th'uruchapitas (Cochabamba, Bolivia) began in 1998 when Gaby Vallejo, founder of la Biblioteca, came to Appalachian State University to speak about her innovative children's library program. The program caught the ear and the heart of ASU Library Science professor, Linda Veltze. A conversation began between the two women that evolved into a more substantial relationship when the two institutions became Sister Libraries through the White House Millennial Commission (since defunct) in 2000. The success of this particular Sister Library project has been internationally recognized, receiving the IBBY Asahi Reading Promotion Award in 2003.</a:t>
            </a:r>
          </a:p>
          <a:p>
            <a:r>
              <a:rPr lang="en-US" dirty="0" smtClean="0"/>
              <a:t>In a country that has little money for books, la Biblioteca Th'uruchapitas is the only library in Bolivia that provides picture books and literature to children. La Biblioteca is staffed solely by volunteers, headed by Gaby and a group of dedicated educators who proudly bear the title "las mujeres peligrosas" (dangerous women) due to their progressive ideas about education.</a:t>
            </a:r>
          </a:p>
          <a:p>
            <a:r>
              <a:rPr lang="en-US" dirty="0" smtClean="0"/>
              <a:t>In recent years, ASU and la Biblioteca have worked together in numerous projects. La Biblioteca has hosted several groups of ASU students and scholars who traveled to Bolivia for a number of reasons: conducting research; working on international service projects; or taking study-abroad courses for credit. In turn, Gaby and several "dangerous women" have visited Appalachian's campus and the surrounding community of Boone, speaking about the economic, educational, and social realities of Bolivia. In so many ways this Sister Library project has affected the lives of librarians, educators, students, and community members from both countries. In summary, our status as Sister Libraries continues to be a source of pride, opportunity, and inspiration for both institutions.</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496CA391-1F3A-44CD-9F1E-2A20B91F342A}" type="slidenum">
              <a:rPr lang="en-US" smtClean="0"/>
              <a:pPr/>
              <a:t>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96CA391-1F3A-44CD-9F1E-2A20B91F342A}" type="slidenum">
              <a:rPr lang="en-US" smtClean="0"/>
              <a:pPr/>
              <a:t>8</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D709C764-5349-434C-B0B5-507107397BC7}" type="datetimeFigureOut">
              <a:rPr lang="en-US" smtClean="0"/>
              <a:pPr/>
              <a:t>3/30/2011</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215FE608-976F-4D2A-A987-0B4A4C7741C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09C764-5349-434C-B0B5-507107397BC7}" type="datetimeFigureOut">
              <a:rPr lang="en-US" smtClean="0"/>
              <a:pPr/>
              <a:t>3/30/2011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FE608-976F-4D2A-A987-0B4A4C7741C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09C764-5349-434C-B0B5-507107397BC7}" type="datetimeFigureOut">
              <a:rPr lang="en-US" smtClean="0"/>
              <a:pPr/>
              <a:t>3/30/2011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FE608-976F-4D2A-A987-0B4A4C7741C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709C764-5349-434C-B0B5-507107397BC7}" type="datetimeFigureOut">
              <a:rPr lang="en-US" smtClean="0"/>
              <a:pPr/>
              <a:t>3/30/2011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FE608-976F-4D2A-A987-0B4A4C7741C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D709C764-5349-434C-B0B5-507107397BC7}" type="datetimeFigureOut">
              <a:rPr lang="en-US" smtClean="0"/>
              <a:pPr/>
              <a:t>3/30/2011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FE608-976F-4D2A-A987-0B4A4C7741C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09C764-5349-434C-B0B5-507107397BC7}" type="datetimeFigureOut">
              <a:rPr lang="en-US" smtClean="0"/>
              <a:pPr/>
              <a:t>3/30/2011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5FE608-976F-4D2A-A987-0B4A4C7741C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D709C764-5349-434C-B0B5-507107397BC7}" type="datetimeFigureOut">
              <a:rPr lang="en-US" smtClean="0"/>
              <a:pPr/>
              <a:t>3/30/2011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5FE608-976F-4D2A-A987-0B4A4C7741C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709C764-5349-434C-B0B5-507107397BC7}" type="datetimeFigureOut">
              <a:rPr lang="en-US" smtClean="0"/>
              <a:pPr/>
              <a:t>3/30/2011</a:t>
            </a:fld>
            <a:endParaRPr lang="en-US" dirty="0"/>
          </a:p>
        </p:txBody>
      </p:sp>
      <p:sp>
        <p:nvSpPr>
          <p:cNvPr id="8" name="Slide Number Placeholder 7"/>
          <p:cNvSpPr>
            <a:spLocks noGrp="1"/>
          </p:cNvSpPr>
          <p:nvPr>
            <p:ph type="sldNum" sz="quarter" idx="11"/>
          </p:nvPr>
        </p:nvSpPr>
        <p:spPr/>
        <p:txBody>
          <a:bodyPr/>
          <a:lstStyle/>
          <a:p>
            <a:fld id="{215FE608-976F-4D2A-A987-0B4A4C7741C8}" type="slidenum">
              <a:rPr lang="en-US" smtClean="0"/>
              <a:pPr/>
              <a:t>‹#›</a:t>
            </a:fld>
            <a:endParaRPr lang="en-US" dirty="0"/>
          </a:p>
        </p:txBody>
      </p:sp>
      <p:sp>
        <p:nvSpPr>
          <p:cNvPr id="9" name="Footer Placeholder 8"/>
          <p:cNvSpPr>
            <a:spLocks noGrp="1"/>
          </p:cNvSpPr>
          <p:nvPr>
            <p:ph type="ftr" sz="quarter" idx="12"/>
          </p:nvPr>
        </p:nvSpPr>
        <p:spPr/>
        <p:txBody>
          <a:bodyPr/>
          <a:lstStyle/>
          <a:p>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09C764-5349-434C-B0B5-507107397BC7}" type="datetimeFigureOut">
              <a:rPr lang="en-US" smtClean="0"/>
              <a:pPr/>
              <a:t>3/30/2011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5FE608-976F-4D2A-A987-0B4A4C7741C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D709C764-5349-434C-B0B5-507107397BC7}" type="datetimeFigureOut">
              <a:rPr lang="en-US" smtClean="0"/>
              <a:pPr/>
              <a:t>3/30/2011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156448" y="6422064"/>
            <a:ext cx="762000" cy="365125"/>
          </a:xfrm>
        </p:spPr>
        <p:txBody>
          <a:bodyPr/>
          <a:lstStyle/>
          <a:p>
            <a:fld id="{215FE608-976F-4D2A-A987-0B4A4C7741C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D709C764-5349-434C-B0B5-507107397BC7}" type="datetimeFigureOut">
              <a:rPr lang="en-US" smtClean="0"/>
              <a:pPr/>
              <a:t>3/30/2011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5FE608-976F-4D2A-A987-0B4A4C7741C8}"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dirty="0"/>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dirty="0"/>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D709C764-5349-434C-B0B5-507107397BC7}" type="datetimeFigureOut">
              <a:rPr lang="en-US" smtClean="0"/>
              <a:pPr/>
              <a:t>3/30/2011</a:t>
            </a:fld>
            <a:endParaRPr lang="en-US" dirty="0"/>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en-US" dirty="0"/>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215FE608-976F-4D2A-A987-0B4A4C7741C8}"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hyperlink" Target="http://wikis.ala.org/sisterlibraries/index.php/Main_Page"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wikis.ala.org/sisterlibraries/index.php/The_Director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900" dirty="0" smtClean="0"/>
              <a:t>Sister Libraries:</a:t>
            </a:r>
            <a:r>
              <a:rPr lang="en-US" dirty="0" smtClean="0"/>
              <a:t/>
            </a:r>
            <a:br>
              <a:rPr lang="en-US" dirty="0" smtClean="0"/>
            </a:br>
            <a:r>
              <a:rPr lang="en-US" dirty="0" smtClean="0"/>
              <a:t>International Ties for Local Libraries</a:t>
            </a:r>
            <a:endParaRPr lang="en-US" dirty="0"/>
          </a:p>
        </p:txBody>
      </p:sp>
      <p:sp>
        <p:nvSpPr>
          <p:cNvPr id="3" name="Subtitle 2"/>
          <p:cNvSpPr>
            <a:spLocks noGrp="1"/>
          </p:cNvSpPr>
          <p:nvPr>
            <p:ph type="subTitle" idx="1"/>
          </p:nvPr>
        </p:nvSpPr>
        <p:spPr/>
        <p:txBody>
          <a:bodyPr>
            <a:normAutofit/>
          </a:bodyPr>
          <a:lstStyle/>
          <a:p>
            <a:r>
              <a:rPr lang="en-US" sz="2400" dirty="0" smtClean="0"/>
              <a:t>Carol Brey-Casiano</a:t>
            </a:r>
          </a:p>
          <a:p>
            <a:r>
              <a:rPr lang="en-US" sz="2400" dirty="0" smtClean="0"/>
              <a:t>Information Resource Officer, Dept. of State </a:t>
            </a:r>
          </a:p>
          <a:p>
            <a:r>
              <a:rPr lang="en-US" sz="2400" dirty="0" smtClean="0"/>
              <a:t>Past-President, American Library Association</a:t>
            </a:r>
            <a:endParaRPr lang="en-US" sz="24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 Conversation at the</a:t>
            </a:r>
            <a:br>
              <a:rPr lang="en-US" dirty="0" smtClean="0"/>
            </a:br>
            <a:r>
              <a:rPr lang="en-US" dirty="0" smtClean="0"/>
              <a:t>Athens Municipal Library, Greece</a:t>
            </a:r>
            <a:endParaRPr lang="en-US" dirty="0"/>
          </a:p>
        </p:txBody>
      </p:sp>
      <p:pic>
        <p:nvPicPr>
          <p:cNvPr id="1026" name="Picture 2"/>
          <p:cNvPicPr>
            <a:picLocks noGrp="1" noChangeAspect="1" noChangeArrowheads="1"/>
          </p:cNvPicPr>
          <p:nvPr>
            <p:ph idx="1"/>
          </p:nvPr>
        </p:nvPicPr>
        <p:blipFill>
          <a:blip r:embed="rId3" cstate="print"/>
          <a:srcRect/>
          <a:stretch>
            <a:fillRect/>
          </a:stretch>
        </p:blipFill>
        <p:spPr bwMode="auto">
          <a:xfrm>
            <a:off x="1066800" y="1676400"/>
            <a:ext cx="3867696" cy="2590800"/>
          </a:xfrm>
          <a:prstGeom prst="rect">
            <a:avLst/>
          </a:prstGeom>
          <a:noFill/>
          <a:ln w="9525">
            <a:noFill/>
            <a:miter lim="800000"/>
            <a:headEnd/>
            <a:tailEnd/>
          </a:ln>
        </p:spPr>
      </p:pic>
      <p:pic>
        <p:nvPicPr>
          <p:cNvPr id="1027" name="Picture 3" descr="F:\Marcos Pictures\Athens Greece June 2006\Acropolis 7024.jpg"/>
          <p:cNvPicPr>
            <a:picLocks noChangeAspect="1" noChangeArrowheads="1"/>
          </p:cNvPicPr>
          <p:nvPr/>
        </p:nvPicPr>
        <p:blipFill>
          <a:blip r:embed="rId4" cstate="print"/>
          <a:srcRect/>
          <a:stretch>
            <a:fillRect/>
          </a:stretch>
        </p:blipFill>
        <p:spPr bwMode="auto">
          <a:xfrm>
            <a:off x="4953000" y="3987779"/>
            <a:ext cx="3619162" cy="2413021"/>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Sister Libraries Program</a:t>
            </a:r>
            <a:endParaRPr lang="en-US" dirty="0"/>
          </a:p>
        </p:txBody>
      </p:sp>
      <p:sp>
        <p:nvSpPr>
          <p:cNvPr id="24" name="Content Placeholder 23"/>
          <p:cNvSpPr>
            <a:spLocks noGrp="1"/>
          </p:cNvSpPr>
          <p:nvPr>
            <p:ph idx="1"/>
          </p:nvPr>
        </p:nvSpPr>
        <p:spPr/>
        <p:txBody>
          <a:bodyPr>
            <a:normAutofit fontScale="85000" lnSpcReduction="20000"/>
          </a:bodyPr>
          <a:lstStyle/>
          <a:p>
            <a:r>
              <a:rPr lang="en-US" dirty="0" smtClean="0"/>
              <a:t>ALA President Sarah Long gives the program a strong start in 1999.</a:t>
            </a:r>
          </a:p>
          <a:p>
            <a:r>
              <a:rPr lang="en-US" dirty="0" smtClean="0"/>
              <a:t>ALA President Carol Brey-Casiano provides funds from her presidential budget in 2005 for the Sister Libraries program, used to :</a:t>
            </a:r>
          </a:p>
          <a:p>
            <a:pPr lvl="1"/>
            <a:r>
              <a:rPr lang="en-US" dirty="0" smtClean="0"/>
              <a:t>Update the Sister Library brochures in English and Spanish --later translated into multiple languages</a:t>
            </a:r>
          </a:p>
          <a:p>
            <a:pPr lvl="1"/>
            <a:r>
              <a:rPr lang="en-US" dirty="0" smtClean="0"/>
              <a:t>Fund research to provide information on the U.S. State Department American Corners and their possible connections with U.S. cities. </a:t>
            </a:r>
          </a:p>
          <a:p>
            <a:pPr lvl="1"/>
            <a:r>
              <a:rPr lang="en-US" u="sng" dirty="0" smtClean="0">
                <a:hlinkClick r:id="rId3"/>
              </a:rPr>
              <a:t>http://wikis.ala.org/sisterlibraries/index.php/Main_Page</a:t>
            </a:r>
            <a:endParaRPr lang="en-US" dirty="0" smtClean="0"/>
          </a:p>
          <a:p>
            <a:pPr>
              <a:buNone/>
            </a:pPr>
            <a:r>
              <a:rPr lang="en-US" dirty="0" smtClean="0"/>
              <a:t> </a:t>
            </a:r>
          </a:p>
          <a:p>
            <a:endParaRPr lang="en-US" dirty="0"/>
          </a:p>
        </p:txBody>
      </p:sp>
      <p:pic>
        <p:nvPicPr>
          <p:cNvPr id="18437" name="Picture 5" descr="Sister_Libraries"/>
          <p:cNvPicPr>
            <a:picLocks noChangeAspect="1" noChangeArrowheads="1"/>
          </p:cNvPicPr>
          <p:nvPr/>
        </p:nvPicPr>
        <p:blipFill>
          <a:blip r:embed="rId4" cstate="print"/>
          <a:srcRect/>
          <a:stretch>
            <a:fillRect/>
          </a:stretch>
        </p:blipFill>
        <p:spPr bwMode="auto">
          <a:xfrm>
            <a:off x="1143000" y="5181600"/>
            <a:ext cx="2135315" cy="1676400"/>
          </a:xfrm>
          <a:prstGeom prst="rect">
            <a:avLst/>
          </a:prstGeom>
          <a:noFill/>
          <a:ln w="9525">
            <a:noFill/>
            <a:miter lim="800000"/>
            <a:headEnd/>
            <a:tailEnd/>
          </a:ln>
        </p:spPr>
      </p:pic>
      <p:pic>
        <p:nvPicPr>
          <p:cNvPr id="5" name="Picture 4" descr="ALAbook"/>
          <p:cNvPicPr>
            <a:picLocks noChangeAspect="1" noChangeArrowheads="1"/>
          </p:cNvPicPr>
          <p:nvPr/>
        </p:nvPicPr>
        <p:blipFill>
          <a:blip r:embed="rId5" cstate="print"/>
          <a:srcRect/>
          <a:stretch>
            <a:fillRect/>
          </a:stretch>
        </p:blipFill>
        <p:spPr bwMode="auto">
          <a:xfrm>
            <a:off x="6553200" y="5334000"/>
            <a:ext cx="1295400" cy="12954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smtClean="0"/>
              <a:t>Benefits of the Sister Libraries Program</a:t>
            </a:r>
            <a:endParaRPr lang="en-US" dirty="0"/>
          </a:p>
        </p:txBody>
      </p:sp>
      <p:sp>
        <p:nvSpPr>
          <p:cNvPr id="5" name="Content Placeholder 4"/>
          <p:cNvSpPr>
            <a:spLocks noGrp="1"/>
          </p:cNvSpPr>
          <p:nvPr>
            <p:ph sz="half" idx="2"/>
          </p:nvPr>
        </p:nvSpPr>
        <p:spPr>
          <a:xfrm>
            <a:off x="381000" y="1524000"/>
            <a:ext cx="8458200" cy="5334000"/>
          </a:xfrm>
        </p:spPr>
        <p:txBody>
          <a:bodyPr>
            <a:normAutofit fontScale="85000" lnSpcReduction="20000"/>
          </a:bodyPr>
          <a:lstStyle/>
          <a:p>
            <a:pPr lvl="0"/>
            <a:r>
              <a:rPr lang="en-US" sz="3400" dirty="0" smtClean="0"/>
              <a:t>Raise awareness of issues and needs facing libraries internationally</a:t>
            </a:r>
          </a:p>
          <a:p>
            <a:pPr lvl="0"/>
            <a:r>
              <a:rPr lang="en-US" sz="3400" dirty="0" smtClean="0"/>
              <a:t>Offer opportunities to learn more about a region or country represented by an immigrant group in the community</a:t>
            </a:r>
          </a:p>
          <a:p>
            <a:pPr lvl="0"/>
            <a:r>
              <a:rPr lang="en-US" sz="3400" dirty="0" smtClean="0"/>
              <a:t>Share techniques and technologies to help solve problems</a:t>
            </a:r>
          </a:p>
          <a:p>
            <a:pPr lvl="0"/>
            <a:r>
              <a:rPr lang="en-US" sz="3400" dirty="0" smtClean="0"/>
              <a:t>Broaden  the Library staff’s view of the library profession</a:t>
            </a:r>
          </a:p>
          <a:p>
            <a:pPr lvl="0"/>
            <a:r>
              <a:rPr lang="en-US" sz="3400" dirty="0" smtClean="0"/>
              <a:t>Increase staff and community knowledge of other cultures</a:t>
            </a:r>
          </a:p>
          <a:p>
            <a:pPr lvl="0"/>
            <a:r>
              <a:rPr lang="en-US" sz="3400" dirty="0" smtClean="0"/>
              <a:t>Share information, resources, expertise, and training between libraries</a:t>
            </a:r>
          </a:p>
          <a:p>
            <a:endParaRPr lang="en-US"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81000" y="533400"/>
            <a:ext cx="8153400" cy="731838"/>
          </a:xfrm>
        </p:spPr>
        <p:txBody>
          <a:bodyPr>
            <a:normAutofit fontScale="90000"/>
          </a:bodyPr>
          <a:lstStyle/>
          <a:p>
            <a:r>
              <a:rPr lang="en-US" dirty="0" smtClean="0"/>
              <a:t/>
            </a:r>
            <a:br>
              <a:rPr lang="en-US" dirty="0" smtClean="0"/>
            </a:br>
            <a:r>
              <a:rPr lang="en-US" dirty="0" smtClean="0"/>
              <a:t> ALA / IRRT Sister Library Initiative </a:t>
            </a:r>
            <a:r>
              <a:rPr lang="en-US" b="1" dirty="0" smtClean="0"/>
              <a:t/>
            </a:r>
            <a:br>
              <a:rPr lang="en-US" b="1" dirty="0" smtClean="0"/>
            </a:br>
            <a:endParaRPr lang="en-US" dirty="0"/>
          </a:p>
        </p:txBody>
      </p:sp>
      <p:sp>
        <p:nvSpPr>
          <p:cNvPr id="6" name="Content Placeholder 5"/>
          <p:cNvSpPr>
            <a:spLocks noGrp="1"/>
          </p:cNvSpPr>
          <p:nvPr>
            <p:ph idx="1"/>
          </p:nvPr>
        </p:nvSpPr>
        <p:spPr/>
        <p:txBody>
          <a:bodyPr>
            <a:normAutofit lnSpcReduction="10000"/>
          </a:bodyPr>
          <a:lstStyle/>
          <a:p>
            <a:pPr>
              <a:buNone/>
            </a:pPr>
            <a:r>
              <a:rPr lang="en-US" dirty="0" smtClean="0"/>
              <a:t>Visit the ALA website to:</a:t>
            </a:r>
          </a:p>
          <a:p>
            <a:r>
              <a:rPr lang="en-US" dirty="0" smtClean="0"/>
              <a:t>View the Sister Library Brochure in multiple languages</a:t>
            </a:r>
          </a:p>
          <a:p>
            <a:r>
              <a:rPr lang="en-US" dirty="0" smtClean="0"/>
              <a:t>Read Sister Library success stories</a:t>
            </a:r>
          </a:p>
          <a:p>
            <a:r>
              <a:rPr lang="en-US" dirty="0" smtClean="0"/>
              <a:t>Look at the Advance Planning Checklist</a:t>
            </a:r>
          </a:p>
          <a:p>
            <a:r>
              <a:rPr lang="en-US" dirty="0" smtClean="0"/>
              <a:t>Read suggestions on how to find a Sister Library </a:t>
            </a:r>
          </a:p>
          <a:p>
            <a:r>
              <a:rPr lang="en-US" dirty="0" smtClean="0"/>
              <a:t>Browse </a:t>
            </a:r>
            <a:r>
              <a:rPr lang="en-US" dirty="0" smtClean="0">
                <a:hlinkClick r:id="rId3" action="ppaction://hlinkfile" tooltip="The Directory"/>
              </a:rPr>
              <a:t>The Directory</a:t>
            </a:r>
            <a:r>
              <a:rPr lang="en-US" dirty="0" smtClean="0"/>
              <a:t> of libraries seeking a Sister Library partnership </a:t>
            </a:r>
          </a:p>
          <a:p>
            <a:endParaRPr lang="en-US" dirty="0" smtClean="0"/>
          </a:p>
          <a:p>
            <a:endParaRPr lang="en-US" dirty="0" smtClean="0"/>
          </a:p>
          <a:p>
            <a:endParaRPr lang="en-US" dirty="0" smtClean="0"/>
          </a:p>
          <a:p>
            <a:endParaRPr lang="en-US" dirty="0"/>
          </a:p>
        </p:txBody>
      </p:sp>
      <p:pic>
        <p:nvPicPr>
          <p:cNvPr id="4" name="Picture 3" descr="ALAbook"/>
          <p:cNvPicPr>
            <a:picLocks noChangeAspect="1" noChangeArrowheads="1"/>
          </p:cNvPicPr>
          <p:nvPr/>
        </p:nvPicPr>
        <p:blipFill>
          <a:blip r:embed="rId4" cstate="print"/>
          <a:srcRect/>
          <a:stretch>
            <a:fillRect/>
          </a:stretch>
        </p:blipFill>
        <p:spPr bwMode="auto">
          <a:xfrm>
            <a:off x="7315200" y="5257800"/>
            <a:ext cx="1295400" cy="12954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Sister Library Success Stories</a:t>
            </a:r>
            <a:endParaRPr lang="en-US" dirty="0"/>
          </a:p>
        </p:txBody>
      </p:sp>
      <p:sp>
        <p:nvSpPr>
          <p:cNvPr id="5" name="Content Placeholder 4"/>
          <p:cNvSpPr>
            <a:spLocks noGrp="1"/>
          </p:cNvSpPr>
          <p:nvPr>
            <p:ph idx="1"/>
          </p:nvPr>
        </p:nvSpPr>
        <p:spPr/>
        <p:txBody>
          <a:bodyPr>
            <a:normAutofit/>
          </a:bodyPr>
          <a:lstStyle/>
          <a:p>
            <a:r>
              <a:rPr lang="en-US" dirty="0" smtClean="0"/>
              <a:t>Des Plaines Public Library and the Biblioteca Benjamin Franklin in Zapopan, Mexico outside Guadalajara</a:t>
            </a:r>
          </a:p>
          <a:p>
            <a:pPr lvl="1"/>
            <a:r>
              <a:rPr lang="en-US" dirty="0" smtClean="0"/>
              <a:t>Two staff exchanges</a:t>
            </a:r>
          </a:p>
          <a:p>
            <a:pPr lvl="1"/>
            <a:r>
              <a:rPr lang="en-US" dirty="0" smtClean="0"/>
              <a:t>Children’s book exchange</a:t>
            </a:r>
          </a:p>
          <a:p>
            <a:pPr lvl="1"/>
            <a:r>
              <a:rPr lang="en-US" dirty="0" smtClean="0"/>
              <a:t>Children’s artwork exchange</a:t>
            </a:r>
          </a:p>
          <a:p>
            <a:r>
              <a:rPr lang="en-US" dirty="0" smtClean="0"/>
              <a:t>Appalachian State University (Boone, N.C.) and La Biblioteca Th'uruchapitas (Cochabamba, Bolivia) </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Future of Sister Libraries—Going Strong!</a:t>
            </a:r>
            <a:endParaRPr lang="en-US" dirty="0"/>
          </a:p>
        </p:txBody>
      </p:sp>
      <p:pic>
        <p:nvPicPr>
          <p:cNvPr id="4" name="Picture 4" descr="Cordoba"/>
          <p:cNvPicPr>
            <a:picLocks noGrp="1" noChangeAspect="1" noChangeArrowheads="1"/>
          </p:cNvPicPr>
          <p:nvPr>
            <p:ph sz="half" idx="1"/>
          </p:nvPr>
        </p:nvPicPr>
        <p:blipFill>
          <a:blip r:embed="rId2" cstate="print"/>
          <a:stretch>
            <a:fillRect/>
          </a:stretch>
        </p:blipFill>
        <p:spPr>
          <a:xfrm>
            <a:off x="4800600" y="3581400"/>
            <a:ext cx="3657600" cy="2428875"/>
          </a:xfrm>
          <a:noFill/>
          <a:ln/>
        </p:spPr>
      </p:pic>
      <p:sp>
        <p:nvSpPr>
          <p:cNvPr id="7" name="Content Placeholder 6"/>
          <p:cNvSpPr>
            <a:spLocks noGrp="1"/>
          </p:cNvSpPr>
          <p:nvPr>
            <p:ph sz="half" idx="2"/>
          </p:nvPr>
        </p:nvSpPr>
        <p:spPr>
          <a:xfrm>
            <a:off x="533400" y="1600200"/>
            <a:ext cx="4038600" cy="4525963"/>
          </a:xfrm>
        </p:spPr>
        <p:txBody>
          <a:bodyPr>
            <a:normAutofit fontScale="92500" lnSpcReduction="10000"/>
          </a:bodyPr>
          <a:lstStyle/>
          <a:p>
            <a:r>
              <a:rPr lang="en-US" dirty="0" smtClean="0"/>
              <a:t>Low/no-cost projects</a:t>
            </a:r>
          </a:p>
          <a:p>
            <a:pPr lvl="1"/>
            <a:r>
              <a:rPr lang="en-US" dirty="0" smtClean="0"/>
              <a:t>Skype chats</a:t>
            </a:r>
          </a:p>
          <a:p>
            <a:pPr lvl="1"/>
            <a:r>
              <a:rPr lang="en-US" dirty="0" smtClean="0"/>
              <a:t>Creating a Flickr "postcard" photo album with pictures taken by both libraries</a:t>
            </a:r>
          </a:p>
          <a:p>
            <a:r>
              <a:rPr lang="en-US" dirty="0" smtClean="0"/>
              <a:t>International Library Snapshot Day – </a:t>
            </a:r>
          </a:p>
          <a:p>
            <a:pPr>
              <a:buNone/>
            </a:pPr>
            <a:r>
              <a:rPr lang="en-US" dirty="0" smtClean="0"/>
              <a:t>	April 2012</a:t>
            </a:r>
          </a:p>
          <a:p>
            <a:r>
              <a:rPr lang="en-US" dirty="0" smtClean="0"/>
              <a:t>Exchanges</a:t>
            </a:r>
          </a:p>
          <a:p>
            <a:pPr lvl="1"/>
            <a:r>
              <a:rPr lang="en-US" dirty="0" smtClean="0"/>
              <a:t>Ideas</a:t>
            </a:r>
          </a:p>
          <a:p>
            <a:pPr lvl="1"/>
            <a:r>
              <a:rPr lang="en-US" dirty="0" smtClean="0"/>
              <a:t>Resources</a:t>
            </a:r>
          </a:p>
          <a:p>
            <a:pPr lvl="1"/>
            <a:r>
              <a:rPr lang="en-US" dirty="0" smtClean="0"/>
              <a:t>Staff</a:t>
            </a:r>
          </a:p>
          <a:p>
            <a:endParaRPr lang="en-US" dirty="0"/>
          </a:p>
        </p:txBody>
      </p:sp>
      <p:sp>
        <p:nvSpPr>
          <p:cNvPr id="5" name="TextBox 4"/>
          <p:cNvSpPr txBox="1"/>
          <p:nvPr/>
        </p:nvSpPr>
        <p:spPr>
          <a:xfrm>
            <a:off x="4800600" y="6019800"/>
            <a:ext cx="3733800" cy="646331"/>
          </a:xfrm>
          <a:prstGeom prst="rect">
            <a:avLst/>
          </a:prstGeom>
          <a:noFill/>
        </p:spPr>
        <p:txBody>
          <a:bodyPr wrap="square" rtlCol="0">
            <a:spAutoFit/>
          </a:bodyPr>
          <a:lstStyle/>
          <a:p>
            <a:r>
              <a:rPr lang="en-US" dirty="0" smtClean="0"/>
              <a:t>University of Cordoba, Argentina Library</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53400" cy="1143000"/>
          </a:xfrm>
        </p:spPr>
        <p:txBody>
          <a:bodyPr/>
          <a:lstStyle/>
          <a:p>
            <a:r>
              <a:rPr lang="en-US" dirty="0" smtClean="0"/>
              <a:t>Questions &amp; Answers</a:t>
            </a:r>
            <a:endParaRPr lang="en-US" dirty="0"/>
          </a:p>
        </p:txBody>
      </p:sp>
      <p:pic>
        <p:nvPicPr>
          <p:cNvPr id="4" name="Picture 4" descr="Spain 2004 238"/>
          <p:cNvPicPr>
            <a:picLocks noGrp="1" noChangeAspect="1" noChangeArrowheads="1"/>
          </p:cNvPicPr>
          <p:nvPr>
            <p:ph idx="1"/>
          </p:nvPr>
        </p:nvPicPr>
        <p:blipFill>
          <a:blip r:embed="rId3" cstate="print"/>
          <a:stretch>
            <a:fillRect/>
          </a:stretch>
        </p:blipFill>
        <p:spPr>
          <a:xfrm>
            <a:off x="1219200" y="1524000"/>
            <a:ext cx="6815568" cy="4525963"/>
          </a:xfrm>
          <a:noFill/>
          <a:ln/>
        </p:spPr>
      </p:pic>
      <p:sp>
        <p:nvSpPr>
          <p:cNvPr id="5" name="TextBox 4"/>
          <p:cNvSpPr txBox="1"/>
          <p:nvPr/>
        </p:nvSpPr>
        <p:spPr>
          <a:xfrm>
            <a:off x="4876800" y="6248400"/>
            <a:ext cx="3429000" cy="369332"/>
          </a:xfrm>
          <a:prstGeom prst="rect">
            <a:avLst/>
          </a:prstGeom>
          <a:noFill/>
        </p:spPr>
        <p:txBody>
          <a:bodyPr wrap="square" rtlCol="0">
            <a:spAutoFit/>
          </a:bodyPr>
          <a:lstStyle/>
          <a:p>
            <a:r>
              <a:rPr lang="en-US" b="1" dirty="0" smtClean="0"/>
              <a:t>Library of Catalán, Barcelona</a:t>
            </a:r>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Contact Carol Brey-Casiano</a:t>
            </a:r>
            <a:br>
              <a:rPr lang="en-US" dirty="0" smtClean="0"/>
            </a:br>
            <a:r>
              <a:rPr lang="en-US" dirty="0" smtClean="0"/>
              <a:t>cbrey75@hotmail.com</a:t>
            </a:r>
            <a:br>
              <a:rPr lang="en-US" dirty="0" smtClean="0"/>
            </a:b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chnic">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Technic</Template>
  <TotalTime>134</TotalTime>
  <Words>1188</Words>
  <Application>Microsoft Office PowerPoint</Application>
  <PresentationFormat>On-screen Show (4:3)</PresentationFormat>
  <Paragraphs>89</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Technic</vt:lpstr>
      <vt:lpstr>Sister Libraries: International Ties for Local Libraries</vt:lpstr>
      <vt:lpstr>A Conversation at the Athens Municipal Library, Greece</vt:lpstr>
      <vt:lpstr>The Sister Libraries Program</vt:lpstr>
      <vt:lpstr>Benefits of the Sister Libraries Program</vt:lpstr>
      <vt:lpstr>  ALA / IRRT Sister Library Initiative  </vt:lpstr>
      <vt:lpstr>Sister Library Success Stories</vt:lpstr>
      <vt:lpstr>The Future of Sister Libraries—Going Strong!</vt:lpstr>
      <vt:lpstr>Questions &amp; Answers</vt:lpstr>
      <vt:lpstr>Contact Carol Brey-Casiano cbrey75@hotmail.com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Carol</dc:creator>
  <cp:lastModifiedBy>Barbara</cp:lastModifiedBy>
  <cp:revision>17</cp:revision>
  <dcterms:created xsi:type="dcterms:W3CDTF">2011-03-29T22:22:03Z</dcterms:created>
  <dcterms:modified xsi:type="dcterms:W3CDTF">2011-03-30T21:38:16Z</dcterms:modified>
</cp:coreProperties>
</file>